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3" r:id="rId2"/>
    <p:sldId id="304" r:id="rId3"/>
    <p:sldId id="305" r:id="rId4"/>
    <p:sldId id="306" r:id="rId5"/>
    <p:sldId id="307" r:id="rId6"/>
    <p:sldId id="337" r:id="rId7"/>
    <p:sldId id="338" r:id="rId8"/>
    <p:sldId id="339" r:id="rId9"/>
    <p:sldId id="336" r:id="rId10"/>
    <p:sldId id="262" r:id="rId11"/>
    <p:sldId id="272" r:id="rId12"/>
    <p:sldId id="276" r:id="rId13"/>
    <p:sldId id="334" r:id="rId14"/>
    <p:sldId id="320" r:id="rId15"/>
    <p:sldId id="324" r:id="rId16"/>
    <p:sldId id="316" r:id="rId17"/>
    <p:sldId id="284" r:id="rId18"/>
    <p:sldId id="294" r:id="rId19"/>
    <p:sldId id="295" r:id="rId20"/>
    <p:sldId id="328" r:id="rId21"/>
    <p:sldId id="300" r:id="rId22"/>
    <p:sldId id="340" r:id="rId23"/>
    <p:sldId id="315" r:id="rId24"/>
  </p:sldIdLst>
  <p:sldSz cx="9144000" cy="6858000" type="screen4x3"/>
  <p:notesSz cx="7099300" cy="10234613"/>
  <p:defaultTextStyle>
    <a:defPPr>
      <a:defRPr lang="de-DE"/>
    </a:defPPr>
    <a:lvl1pPr algn="l" rtl="0" fontAlgn="base">
      <a:lnSpc>
        <a:spcPct val="80000"/>
      </a:lnSpc>
      <a:spcBef>
        <a:spcPct val="20000"/>
      </a:spcBef>
      <a:spcAft>
        <a:spcPct val="0"/>
      </a:spcAft>
      <a:buClr>
        <a:srgbClr val="83B73D"/>
      </a:buClr>
      <a:buFont typeface="Wingdings" pitchFamily="2" charset="2"/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lr>
        <a:srgbClr val="83B73D"/>
      </a:buClr>
      <a:buFont typeface="Wingdings" pitchFamily="2" charset="2"/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lr>
        <a:srgbClr val="83B73D"/>
      </a:buClr>
      <a:buFont typeface="Wingdings" pitchFamily="2" charset="2"/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lr>
        <a:srgbClr val="83B73D"/>
      </a:buClr>
      <a:buFont typeface="Wingdings" pitchFamily="2" charset="2"/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lr>
        <a:srgbClr val="83B73D"/>
      </a:buClr>
      <a:buFont typeface="Wingdings" pitchFamily="2" charset="2"/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5pPr>
    <a:lvl6pPr marL="2286000" algn="l" defTabSz="914400" rtl="0" eaLnBrk="1" latinLnBrk="0" hangingPunct="1"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6pPr>
    <a:lvl7pPr marL="2743200" algn="l" defTabSz="914400" rtl="0" eaLnBrk="1" latinLnBrk="0" hangingPunct="1"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7pPr>
    <a:lvl8pPr marL="3200400" algn="l" defTabSz="914400" rtl="0" eaLnBrk="1" latinLnBrk="0" hangingPunct="1"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8pPr>
    <a:lvl9pPr marL="3657600" algn="l" defTabSz="914400" rtl="0" eaLnBrk="1" latinLnBrk="0" hangingPunct="1">
      <a:defRPr sz="1400" kern="1200">
        <a:solidFill>
          <a:srgbClr val="4F5150"/>
        </a:solidFill>
        <a:latin typeface="Akkurat" pitchFamily="2" charset="0"/>
        <a:ea typeface="ヒラギノ角ゴ Pro W3" pitchFamily="9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" initials="J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FCE"/>
    <a:srgbClr val="83B73D"/>
    <a:srgbClr val="62AF35"/>
    <a:srgbClr val="626464"/>
    <a:srgbClr val="464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0352" autoAdjust="0"/>
  </p:normalViewPr>
  <p:slideViewPr>
    <p:cSldViewPr>
      <p:cViewPr>
        <p:scale>
          <a:sx n="90" d="100"/>
          <a:sy n="90" d="100"/>
        </p:scale>
        <p:origin x="-2370" y="-762"/>
      </p:cViewPr>
      <p:guideLst>
        <p:guide orient="horz" pos="3929"/>
        <p:guide orient="horz" pos="527"/>
        <p:guide orient="horz" pos="754"/>
        <p:guide orient="horz" pos="300"/>
        <p:guide orient="horz" pos="1389"/>
        <p:guide orient="horz" pos="2478"/>
        <p:guide orient="horz" pos="2614"/>
        <p:guide orient="horz" pos="3657"/>
        <p:guide pos="295"/>
        <p:guide pos="5420"/>
        <p:guide pos="3470"/>
        <p:guide pos="1338"/>
        <p:guide pos="33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348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3A2841D-BBF9-4440-A58F-293F6526AD3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613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CB850EE-7721-443D-BA57-C41641FD3B4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0486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850EE-7721-443D-BA57-C41641FD3B4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028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850EE-7721-443D-BA57-C41641FD3B4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0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4" name="Group 42"/>
          <p:cNvGrpSpPr>
            <a:grpSpLocks/>
          </p:cNvGrpSpPr>
          <p:nvPr userDrawn="1"/>
        </p:nvGrpSpPr>
        <p:grpSpPr bwMode="auto">
          <a:xfrm>
            <a:off x="503238" y="341313"/>
            <a:ext cx="3184525" cy="584200"/>
            <a:chOff x="317" y="215"/>
            <a:chExt cx="2006" cy="368"/>
          </a:xfrm>
        </p:grpSpPr>
        <p:pic>
          <p:nvPicPr>
            <p:cNvPr id="3110" name="Picture 38" descr="tud_logo_rgb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51"/>
            <a:stretch>
              <a:fillRect/>
            </a:stretch>
          </p:blipFill>
          <p:spPr bwMode="auto">
            <a:xfrm>
              <a:off x="317" y="215"/>
              <a:ext cx="474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11" name="Rectangle 39"/>
            <p:cNvSpPr>
              <a:spLocks noChangeAspect="1" noChangeArrowheads="1"/>
            </p:cNvSpPr>
            <p:nvPr userDrawn="1"/>
          </p:nvSpPr>
          <p:spPr bwMode="auto">
            <a:xfrm>
              <a:off x="745" y="217"/>
              <a:ext cx="15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nl-NL" sz="1600">
                  <a:solidFill>
                    <a:schemeClr val="tx1"/>
                  </a:solidFill>
                  <a:latin typeface="Akkurat-Light" pitchFamily="2" charset="0"/>
                </a:rPr>
                <a:t>technische universität dortmund</a:t>
              </a: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4800600"/>
            <a:ext cx="8153400" cy="1295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3115" name="Picture 43" descr="Uni-Panorama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66800"/>
            <a:ext cx="8135937" cy="37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32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67488" y="1066800"/>
            <a:ext cx="2032000" cy="5029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6725" y="1066800"/>
            <a:ext cx="5948363" cy="5029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677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66800"/>
            <a:ext cx="8132763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6725" y="2133600"/>
            <a:ext cx="3989388" cy="3962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8513" y="2133600"/>
            <a:ext cx="3990975" cy="3962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815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66800"/>
            <a:ext cx="8132763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66725" y="2133600"/>
            <a:ext cx="8132763" cy="3962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951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66800"/>
            <a:ext cx="8132763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66725" y="2133600"/>
            <a:ext cx="8132763" cy="3962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7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 txBox="1">
            <a:spLocks noChangeArrowheads="1"/>
          </p:cNvSpPr>
          <p:nvPr userDrawn="1"/>
        </p:nvSpPr>
        <p:spPr bwMode="auto">
          <a:xfrm>
            <a:off x="6876256" y="6248400"/>
            <a:ext cx="180635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kern="1200">
                <a:solidFill>
                  <a:srgbClr val="83B73D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Font typeface="Wingdings" pitchFamily="2" charset="2"/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Font typeface="Wingdings" pitchFamily="2" charset="2"/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Font typeface="Wingdings" pitchFamily="2" charset="2"/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Font typeface="Wingdings" pitchFamily="2" charset="2"/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4F5150"/>
                </a:solidFill>
                <a:latin typeface="Akkurat" pitchFamily="2" charset="0"/>
                <a:ea typeface="ヒラギノ角ゴ Pro W3" pitchFamily="96" charset="-128"/>
                <a:cs typeface="+mn-cs"/>
              </a:defRPr>
            </a:lvl9pPr>
          </a:lstStyle>
          <a:p>
            <a:r>
              <a:rPr lang="de-DE" dirty="0" smtClean="0"/>
              <a:t>Ute Schmidt-</a:t>
            </a:r>
            <a:r>
              <a:rPr lang="de-DE" dirty="0" err="1" smtClean="0"/>
              <a:t>Diarra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Studienkoordinatorin Fak. 12</a:t>
            </a:r>
            <a:endParaRPr lang="de-DE" dirty="0">
              <a:solidFill>
                <a:srgbClr val="464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7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160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6725" y="2133600"/>
            <a:ext cx="3989388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8513" y="2133600"/>
            <a:ext cx="3990975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719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75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981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00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633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237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1066800"/>
            <a:ext cx="81327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2133600"/>
            <a:ext cx="81327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03238" y="1066800"/>
            <a:ext cx="813276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056" name="Group 32"/>
          <p:cNvGrpSpPr>
            <a:grpSpLocks/>
          </p:cNvGrpSpPr>
          <p:nvPr/>
        </p:nvGrpSpPr>
        <p:grpSpPr bwMode="auto">
          <a:xfrm>
            <a:off x="503238" y="341313"/>
            <a:ext cx="3184525" cy="584200"/>
            <a:chOff x="317" y="215"/>
            <a:chExt cx="2006" cy="368"/>
          </a:xfrm>
        </p:grpSpPr>
        <p:pic>
          <p:nvPicPr>
            <p:cNvPr id="1057" name="Picture 33" descr="tud_logo_rgb"/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51"/>
            <a:stretch>
              <a:fillRect/>
            </a:stretch>
          </p:blipFill>
          <p:spPr bwMode="auto">
            <a:xfrm>
              <a:off x="317" y="215"/>
              <a:ext cx="474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8" name="Rectangle 34"/>
            <p:cNvSpPr>
              <a:spLocks noChangeAspect="1" noChangeArrowheads="1"/>
            </p:cNvSpPr>
            <p:nvPr userDrawn="1"/>
          </p:nvSpPr>
          <p:spPr bwMode="auto">
            <a:xfrm>
              <a:off x="745" y="217"/>
              <a:ext cx="15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nl-NL" sz="1600">
                  <a:solidFill>
                    <a:schemeClr val="tx1"/>
                  </a:solidFill>
                  <a:latin typeface="Akkurat-Light" pitchFamily="2" charset="0"/>
                </a:rPr>
                <a:t>technische universität dortmund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2pPr>
      <a:lvl3pPr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3pPr>
      <a:lvl4pPr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4pPr>
      <a:lvl5pPr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kkurat" pitchFamily="2" charset="0"/>
          <a:ea typeface="ヒラギノ角ゴ Pro W3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3B73D"/>
        </a:buClr>
        <a:buFont typeface="Wingdings" pitchFamily="2" charset="2"/>
        <a:buChar char="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1.jp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a.tu-dortmund.de/cms/de/AAA/Team/viol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a.tu-dortmund.de/cms/de/Downloads/index.html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://www.aaa.tu-dortmund.de/cms/de/Dortmunder_Studierende/Studium_im_Ausland/Austauschprogramme_der_TU/Europa/ERASMUS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u-community.daad.de/" TargetMode="External"/><Relationship Id="rId5" Type="http://schemas.openxmlformats.org/officeDocument/2006/relationships/hyperlink" Target="http://ec.europa.eu/education/lifelong-learning-programme/erasmus_de.htm" TargetMode="External"/><Relationship Id="rId4" Type="http://schemas.openxmlformats.org/officeDocument/2006/relationships/hyperlink" Target="http://www.fk12.tu-dortmund.de/cms/de/studium/internationales__auslandssemester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35069"/>
            <a:ext cx="6784074" cy="39604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556792"/>
            <a:ext cx="8132763" cy="1800200"/>
          </a:xfrm>
        </p:spPr>
        <p:txBody>
          <a:bodyPr/>
          <a:lstStyle/>
          <a:p>
            <a:pPr algn="ctr"/>
            <a:r>
              <a:rPr lang="de-DE" b="1" dirty="0"/>
              <a:t>Studium im europäischen Ausland </a:t>
            </a:r>
            <a:r>
              <a:rPr lang="de-DE" dirty="0"/>
              <a:t/>
            </a:r>
            <a:br>
              <a:rPr lang="de-DE" dirty="0"/>
            </a:br>
            <a:r>
              <a:rPr lang="de-DE" b="1" dirty="0"/>
              <a:t>mit </a:t>
            </a:r>
            <a:r>
              <a:rPr lang="de-DE" b="1" dirty="0" smtClean="0"/>
              <a:t>ERASMUS</a:t>
            </a:r>
            <a:br>
              <a:rPr lang="de-DE" b="1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b="1" dirty="0"/>
              <a:t>Wohin? Wann? Wie?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38349" y="5612726"/>
            <a:ext cx="6370655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Informationsveranstaltung zu den Erasmus-Kooperationen der Fakultät 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949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-484"/>
            <a:ext cx="2627784" cy="1053220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539550" y="1772816"/>
            <a:ext cx="4392489" cy="209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4 </a:t>
            </a:r>
            <a:r>
              <a:rPr lang="de-DE" sz="2400" dirty="0" err="1" smtClean="0"/>
              <a:t>Kampus</a:t>
            </a:r>
            <a:r>
              <a:rPr lang="de-DE" sz="2400" dirty="0" smtClean="0"/>
              <a:t> auf 4 Inseln</a:t>
            </a:r>
            <a:endParaRPr lang="de-DE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13.700 Studierende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Sprachkurse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Vorlesungen in Spanisch und </a:t>
            </a:r>
            <a:r>
              <a:rPr lang="de-DE" sz="2400" dirty="0" err="1" smtClean="0"/>
              <a:t>Catalan</a:t>
            </a:r>
            <a:r>
              <a:rPr lang="de-DE" sz="2400" dirty="0" smtClean="0"/>
              <a:t> (vereinzelt Englisch)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Akademisches Jahr: September bis Juni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98" y="1124744"/>
            <a:ext cx="328823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863959"/>
            <a:ext cx="3744417" cy="259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3217032" y="0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smtClean="0"/>
              <a:t>Universität der Balearen </a:t>
            </a:r>
            <a:r>
              <a:rPr lang="de-DE" sz="2400" dirty="0" smtClean="0"/>
              <a:t>(</a:t>
            </a:r>
            <a:r>
              <a:rPr lang="de-DE" sz="2400" dirty="0" smtClean="0"/>
              <a:t>Palma de Mallorca</a:t>
            </a:r>
            <a:r>
              <a:rPr lang="de-DE" sz="2400" dirty="0" smtClean="0"/>
              <a:t>)</a:t>
            </a:r>
            <a:endParaRPr lang="de-DE" sz="2400" dirty="0"/>
          </a:p>
        </p:txBody>
      </p:sp>
      <p:pic>
        <p:nvPicPr>
          <p:cNvPr id="2050" name="Picture 2" descr="C:\Users\bzich\Desktop\Erasmus\Praesi\Palma-de-Mallor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3958"/>
            <a:ext cx="3429619" cy="257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427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59" y="-484"/>
            <a:ext cx="1839802" cy="1053220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485216" y="980728"/>
            <a:ext cx="5156249" cy="274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25.000 Studierende</a:t>
            </a: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Sprachkurse</a:t>
            </a: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Tandem Programme</a:t>
            </a:r>
            <a:endParaRPr lang="de-DE" sz="2400" dirty="0" smtClean="0"/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Vorlesungen in Spanisch teilweise in Englisch</a:t>
            </a:r>
            <a:r>
              <a:rPr lang="de-DE" dirty="0" smtClean="0"/>
              <a:t>)</a:t>
            </a: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Akademisches Jahr: Julie bis September</a:t>
            </a:r>
          </a:p>
          <a:p>
            <a:pPr>
              <a:lnSpc>
                <a:spcPts val="2200"/>
              </a:lnSpc>
            </a:pP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217032" y="0"/>
            <a:ext cx="287536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000" dirty="0" smtClean="0"/>
              <a:t>Universität Las Palmas auf Gran Canaria (Spanien)</a:t>
            </a:r>
            <a:endParaRPr lang="de-DE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50245"/>
            <a:ext cx="3473152" cy="225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bzich\Desktop\Erasmus\Praesi\Malaga_Gran_Cana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7" y="4050245"/>
            <a:ext cx="2938524" cy="22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zich\Desktop\Erasmus\Praesi\Gran_canaria-7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2832081" cy="21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/>
          <p:cNvSpPr/>
          <p:nvPr/>
        </p:nvSpPr>
        <p:spPr bwMode="auto">
          <a:xfrm>
            <a:off x="1187624" y="3212976"/>
            <a:ext cx="576064" cy="28803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SzTx/>
              <a:buFont typeface="Wingdings" pitchFamily="2" charset="2"/>
              <a:buNone/>
              <a:tabLst>
                <a:tab pos="3949700" algn="l"/>
              </a:tabLst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4F5150"/>
              </a:solidFill>
              <a:effectLst/>
              <a:latin typeface="Akkurat" pitchFamily="2" charset="0"/>
              <a:ea typeface="ヒラギノ角ゴ Pro W3" pitchFamily="96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3851920" y="4437112"/>
            <a:ext cx="1008112" cy="21602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SzTx/>
              <a:buFont typeface="Wingdings" pitchFamily="2" charset="2"/>
              <a:buNone/>
              <a:tabLst>
                <a:tab pos="3949700" algn="l"/>
              </a:tabLst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4F5150"/>
              </a:solidFill>
              <a:effectLst/>
              <a:latin typeface="Akkurat" pitchFamily="2" charset="0"/>
              <a:ea typeface="ヒラギノ角ゴ Pro W3" pitchFamily="96" charset="-128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1142197" y="5733256"/>
            <a:ext cx="381819" cy="216024"/>
          </a:xfrm>
          <a:prstGeom prst="ellipse">
            <a:avLst/>
          </a:prstGeom>
          <a:noFill/>
          <a:ln w="25400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SzTx/>
              <a:buFont typeface="Wingdings" pitchFamily="2" charset="2"/>
              <a:buNone/>
              <a:tabLst>
                <a:tab pos="3949700" algn="l"/>
              </a:tabLst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4F5150"/>
              </a:solidFill>
              <a:effectLst/>
              <a:latin typeface="Akkurat" pitchFamily="2" charset="0"/>
              <a:ea typeface="ヒラギノ角ゴ Pro W3" pitchFamily="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26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1213"/>
            <a:ext cx="2627784" cy="829826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539549" y="1772815"/>
            <a:ext cx="4044411" cy="15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/>
              <a:t>40 Minuten zum </a:t>
            </a:r>
            <a:r>
              <a:rPr lang="de-DE" sz="2400" dirty="0" smtClean="0"/>
              <a:t>Mittelmeer</a:t>
            </a:r>
            <a:endParaRPr lang="de-DE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30 </a:t>
            </a:r>
            <a:r>
              <a:rPr lang="de-DE" sz="2400" dirty="0"/>
              <a:t>Minuten zum Skigebiet Sierra </a:t>
            </a:r>
            <a:r>
              <a:rPr lang="de-DE" sz="2400" dirty="0" smtClean="0"/>
              <a:t>Nevada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78.000 Studierende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Sprach- und Kulturkurse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Vorlesungen in Spanisch und Englisch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742460" cy="280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3501008"/>
            <a:ext cx="2736306" cy="297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01" y="3531978"/>
            <a:ext cx="1620215" cy="139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00" y="5229199"/>
            <a:ext cx="1620215" cy="120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26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527087" y="1697897"/>
            <a:ext cx="4392489" cy="180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30.000 Studierende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Südostanatolien</a:t>
            </a:r>
            <a:endParaRPr lang="de-DE" sz="240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err="1" smtClean="0">
                <a:solidFill>
                  <a:srgbClr val="000000"/>
                </a:solidFill>
              </a:rPr>
              <a:t>Kampusuniversität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Student Clubs und Sporteinrichtungen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Akademisches Jahr: September bis Juni</a:t>
            </a:r>
            <a:endParaRPr lang="de-DE" sz="2400" dirty="0" smtClean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352824" y="-99392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err="1" smtClean="0">
                <a:solidFill>
                  <a:srgbClr val="000000"/>
                </a:solidFill>
              </a:rPr>
              <a:t>Dicle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Üniversitesi</a:t>
            </a:r>
            <a:endParaRPr lang="de-DE" sz="2400" dirty="0" smtClean="0">
              <a:solidFill>
                <a:srgbClr val="0000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Diyarbakir</a:t>
            </a:r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0397"/>
            <a:ext cx="68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66725" y="2133600"/>
            <a:ext cx="8132763" cy="4463752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5565198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Burdur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4624"/>
            <a:ext cx="9572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nhaltsplatzhalt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893" y="4332232"/>
            <a:ext cx="4232068" cy="215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 bwMode="auto">
          <a:xfrm>
            <a:off x="3028788" y="5565198"/>
            <a:ext cx="648072" cy="3600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949700" algn="l"/>
              </a:tabLst>
            </a:pPr>
            <a:endParaRPr lang="de-DE" smtClean="0"/>
          </a:p>
        </p:txBody>
      </p:sp>
      <p:pic>
        <p:nvPicPr>
          <p:cNvPr id="1026" name="Picture 2" descr="C:\Users\bzich\Desktop\Erasmus\Praesi\Dicle\dicle-universitesi-resimleri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37998"/>
            <a:ext cx="3260981" cy="21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97" y="4322784"/>
            <a:ext cx="3257480" cy="214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1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527087" y="1697897"/>
            <a:ext cx="4392489" cy="180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90 Minuten vom Mittelmeer entfernt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000000"/>
                </a:solidFill>
              </a:rPr>
              <a:t>d</a:t>
            </a:r>
            <a:r>
              <a:rPr lang="de-DE" sz="2400" dirty="0" smtClean="0">
                <a:solidFill>
                  <a:srgbClr val="000000"/>
                </a:solidFill>
              </a:rPr>
              <a:t>irekt </a:t>
            </a:r>
            <a:r>
              <a:rPr lang="de-DE" sz="2400" dirty="0" smtClean="0">
                <a:solidFill>
                  <a:srgbClr val="000000"/>
                </a:solidFill>
              </a:rPr>
              <a:t>am </a:t>
            </a:r>
            <a:r>
              <a:rPr lang="de-DE" sz="2400" dirty="0" err="1" smtClean="0">
                <a:solidFill>
                  <a:srgbClr val="000000"/>
                </a:solidFill>
              </a:rPr>
              <a:t>Burdur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smtClean="0">
                <a:solidFill>
                  <a:srgbClr val="000000"/>
                </a:solidFill>
              </a:rPr>
              <a:t>See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15.000 Studierende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err="1" smtClean="0">
                <a:solidFill>
                  <a:srgbClr val="000000"/>
                </a:solidFill>
              </a:rPr>
              <a:t>Kampusuniversität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Student Clubs und Sporteinrichtungen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Kostenloser Wohnheimplatz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Sprachkurse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Akademisches Jahr: September bis Juli</a:t>
            </a:r>
            <a:endParaRPr lang="de-DE" sz="2400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352824" y="-99392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Mehmet Akif Ersoy University</a:t>
            </a:r>
          </a:p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Türkei</a:t>
            </a:r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3916"/>
            <a:ext cx="4230688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0397"/>
            <a:ext cx="68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66725" y="2133600"/>
            <a:ext cx="8132763" cy="4463752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10" y="-63276"/>
            <a:ext cx="1871662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259632" y="5565198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Burdur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09" y="1233071"/>
            <a:ext cx="3811071" cy="28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63" y="4223886"/>
            <a:ext cx="3804217" cy="213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5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539552" y="1916832"/>
            <a:ext cx="4392489" cy="180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Direkt am Mittelmeer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In Antalya (1 </a:t>
            </a:r>
            <a:r>
              <a:rPr lang="de-DE" sz="2400" dirty="0" err="1" smtClean="0">
                <a:solidFill>
                  <a:srgbClr val="000000"/>
                </a:solidFill>
              </a:rPr>
              <a:t>Mio</a:t>
            </a:r>
            <a:r>
              <a:rPr lang="de-DE" sz="2400" dirty="0" smtClean="0">
                <a:solidFill>
                  <a:srgbClr val="000000"/>
                </a:solidFill>
              </a:rPr>
              <a:t> Einwohner</a:t>
            </a:r>
            <a:r>
              <a:rPr lang="de-DE" sz="2400" dirty="0" smtClean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15.000 Studierende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Große Fakultät für Erziehungswissenschaften</a:t>
            </a:r>
            <a:endParaRPr lang="de-DE" sz="240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err="1" smtClean="0">
                <a:solidFill>
                  <a:srgbClr val="000000"/>
                </a:solidFill>
              </a:rPr>
              <a:t>Kampusuniversität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Student Clubs und Sporteinrichtungen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0000"/>
                </a:solidFill>
              </a:rPr>
              <a:t>Akademisches Jahr: Juni bis September</a:t>
            </a:r>
            <a:endParaRPr lang="de-DE" sz="2400" dirty="0" smtClean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352824" y="-99392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Akdeniz University</a:t>
            </a:r>
          </a:p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Türkei</a:t>
            </a:r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3916"/>
            <a:ext cx="4230688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03" y="5661248"/>
            <a:ext cx="68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56" y="8736"/>
            <a:ext cx="1044000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bzich\Desktop\Erasmus\Praesi\Akdeniz\5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95" y="1307704"/>
            <a:ext cx="3384153" cy="225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95" y="4133836"/>
            <a:ext cx="3383930" cy="224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0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539550" y="1484784"/>
            <a:ext cx="496855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27.000 Studierende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3 </a:t>
            </a:r>
            <a:r>
              <a:rPr lang="de-DE" sz="2400" dirty="0" err="1" smtClean="0"/>
              <a:t>Hauptkampi</a:t>
            </a:r>
            <a:endParaRPr lang="de-DE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Akademisches Jahr: Mitte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Vorlesungen in Schwedisch und Englisch (meist Erasmus Kurse)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Sprachkurse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Orientierungsphase mit Intensivsprachkurs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Peer Student </a:t>
            </a:r>
            <a:r>
              <a:rPr lang="de-DE" sz="2400" dirty="0" err="1" smtClean="0"/>
              <a:t>Program</a:t>
            </a:r>
            <a:r>
              <a:rPr lang="de-DE" sz="2400" dirty="0" smtClean="0"/>
              <a:t> von ESN</a:t>
            </a:r>
          </a:p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352824" y="-99392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800" dirty="0" smtClean="0"/>
              <a:t>Linköping Universität</a:t>
            </a:r>
          </a:p>
          <a:p>
            <a:pPr algn="ctr"/>
            <a:r>
              <a:rPr lang="de-DE" sz="2800" dirty="0" smtClean="0"/>
              <a:t>Schweden</a:t>
            </a:r>
            <a:endParaRPr lang="de-DE" sz="2800" dirty="0"/>
          </a:p>
        </p:txBody>
      </p:sp>
      <p:pic>
        <p:nvPicPr>
          <p:cNvPr id="4" name="Picture 2" descr="http://upload.wikimedia.org/wikipedia/de/thumb/7/7b/Universit%C3%A4t_Link%C3%B6ping_Logo.svg/241px-Universit%C3%A4t_Link%C3%B6ping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4624"/>
            <a:ext cx="950777" cy="9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heiligenlexikon.de/Karten/Linkoep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23" y="1196752"/>
            <a:ext cx="1727037" cy="40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challengeyourself.in/assets/pages/5-linkop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4" y="4093131"/>
            <a:ext cx="4420464" cy="25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50" y="-484"/>
            <a:ext cx="1053220" cy="1053220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539551" y="2780928"/>
            <a:ext cx="58326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Campus </a:t>
            </a:r>
            <a:r>
              <a:rPr lang="de-DE" sz="2400" dirty="0" smtClean="0"/>
              <a:t>im </a:t>
            </a:r>
            <a:r>
              <a:rPr lang="de-DE" sz="2400" dirty="0" smtClean="0"/>
              <a:t>Stadtzentrum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30.000 Studierende</a:t>
            </a:r>
            <a:r>
              <a:rPr lang="de-DE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Vorlesungen in Ungarisch, Englisch und Deutsch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Sprach- und Kulturkurse in Ungarisch und Englisch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err="1" smtClean="0"/>
              <a:t>Mentorenprogramm</a:t>
            </a:r>
            <a:endParaRPr lang="de-DE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Vorlesungen in Englisch und Ungarisch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Wohnheimzimmer ab 70 Euro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Akademisches Jahr: September bis Juli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/>
              <a:t>e</a:t>
            </a:r>
            <a:r>
              <a:rPr lang="de-DE" sz="2400" dirty="0" smtClean="0"/>
              <a:t>igene Fakultät für Grundschuldidaktik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217032" y="0"/>
            <a:ext cx="287536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smtClean="0"/>
              <a:t>Universität </a:t>
            </a:r>
            <a:r>
              <a:rPr lang="de-DE" sz="2400" dirty="0" err="1" smtClean="0"/>
              <a:t>Eötvös</a:t>
            </a:r>
            <a:r>
              <a:rPr lang="de-DE" sz="2400" dirty="0" smtClean="0"/>
              <a:t> </a:t>
            </a:r>
            <a:r>
              <a:rPr lang="de-DE" sz="2400" dirty="0" err="1" smtClean="0"/>
              <a:t>Lorànd</a:t>
            </a:r>
            <a:r>
              <a:rPr lang="de-DE" sz="2400" dirty="0" smtClean="0"/>
              <a:t> Budapest (Ungarn)</a:t>
            </a:r>
            <a:endParaRPr lang="de-DE" sz="24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360011"/>
            <a:ext cx="3358513" cy="19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61" y="1340768"/>
            <a:ext cx="2175770" cy="260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bzich\Desktop\Erasmus\Praesi\budapest-danube-river-1440x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54023"/>
            <a:ext cx="3181651" cy="19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69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36" y="-484"/>
            <a:ext cx="1053220" cy="1053220"/>
          </a:xfr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251520" y="1313384"/>
            <a:ext cx="4425769" cy="16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7000 Studierende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Wohnheimzimmer ab 85 Euro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Vorlesungen in Englisch, Deutsch und Polnisch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/>
              <a:t>Akademisches Jahr: September bis Juni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400" dirty="0" smtClean="0"/>
          </a:p>
          <a:p>
            <a:endParaRPr lang="de-DE" sz="2400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352824" y="-99392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en-US" sz="2400" dirty="0"/>
              <a:t>Maria </a:t>
            </a:r>
            <a:r>
              <a:rPr lang="en-US" sz="2400" dirty="0" err="1"/>
              <a:t>Grzegorzewska</a:t>
            </a:r>
            <a:r>
              <a:rPr lang="en-US" sz="2400" dirty="0"/>
              <a:t> Academy of Special Education </a:t>
            </a:r>
            <a:r>
              <a:rPr lang="de-DE" sz="2400" dirty="0" smtClean="0"/>
              <a:t>Warschau</a:t>
            </a:r>
            <a:endParaRPr lang="de-DE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86" y="4301880"/>
            <a:ext cx="277364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5" y="3501008"/>
            <a:ext cx="2797507" cy="279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bzich\Desktop\Erasmus\Praesi\pools-organisatie-voor-toerisme-warschau-2(p_city,warschau)(c_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539" y="1484783"/>
            <a:ext cx="2717786" cy="18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7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588331" y="1988840"/>
            <a:ext cx="81327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endParaRPr lang="de-DE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588331" y="1268760"/>
            <a:ext cx="4703749" cy="215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>
              <a:lnSpc>
                <a:spcPts val="1900"/>
              </a:lnSpc>
            </a:pPr>
            <a:r>
              <a:rPr lang="de-DE" sz="2400" b="1" dirty="0" err="1" smtClean="0"/>
              <a:t>Pedagogical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Sciences</a:t>
            </a:r>
            <a:endParaRPr lang="de-DE" sz="2400" b="1" dirty="0" smtClean="0"/>
          </a:p>
          <a:p>
            <a:pPr marL="285750" indent="-285750">
              <a:lnSpc>
                <a:spcPts val="1900"/>
              </a:lnSpc>
              <a:buFont typeface="Wingdings"/>
              <a:buChar char="à"/>
            </a:pPr>
            <a:r>
              <a:rPr lang="de-DE" sz="2400" dirty="0" smtClean="0">
                <a:sym typeface="Wingdings" pitchFamily="2" charset="2"/>
              </a:rPr>
              <a:t>Pädagogik</a:t>
            </a:r>
          </a:p>
          <a:p>
            <a:pPr marL="285750" indent="-285750">
              <a:lnSpc>
                <a:spcPts val="1900"/>
              </a:lnSpc>
              <a:buFont typeface="Wingdings"/>
              <a:buChar char="à"/>
            </a:pPr>
            <a:r>
              <a:rPr lang="de-DE" sz="2400" dirty="0" smtClean="0">
                <a:sym typeface="Wingdings" pitchFamily="2" charset="2"/>
              </a:rPr>
              <a:t>Sonderpädagogik</a:t>
            </a:r>
          </a:p>
          <a:p>
            <a:pPr marL="285750" indent="-285750">
              <a:lnSpc>
                <a:spcPts val="1900"/>
              </a:lnSpc>
              <a:buFont typeface="Wingdings"/>
              <a:buChar char="à"/>
            </a:pPr>
            <a:r>
              <a:rPr lang="de-DE" sz="2400" dirty="0" err="1" smtClean="0">
                <a:sym typeface="Wingdings" pitchFamily="2" charset="2"/>
              </a:rPr>
              <a:t>Artistic</a:t>
            </a:r>
            <a:r>
              <a:rPr lang="de-DE" sz="2400" dirty="0" smtClean="0">
                <a:sym typeface="Wingdings" pitchFamily="2" charset="2"/>
              </a:rPr>
              <a:t> Education (Fine </a:t>
            </a:r>
            <a:r>
              <a:rPr lang="de-DE" sz="2400" dirty="0" err="1" smtClean="0">
                <a:sym typeface="Wingdings" pitchFamily="2" charset="2"/>
              </a:rPr>
              <a:t>Arts</a:t>
            </a:r>
            <a:r>
              <a:rPr lang="de-DE" sz="2400" dirty="0" smtClean="0">
                <a:sym typeface="Wingdings" pitchFamily="2" charset="2"/>
              </a:rPr>
              <a:t>)</a:t>
            </a:r>
          </a:p>
          <a:p>
            <a:pPr>
              <a:lnSpc>
                <a:spcPts val="1900"/>
              </a:lnSpc>
            </a:pPr>
            <a:endParaRPr lang="de-DE" sz="2400" b="1" dirty="0"/>
          </a:p>
          <a:p>
            <a:pPr>
              <a:lnSpc>
                <a:spcPts val="1900"/>
              </a:lnSpc>
            </a:pPr>
            <a:r>
              <a:rPr lang="de-DE" sz="2400" b="1" dirty="0" smtClean="0"/>
              <a:t>Applied </a:t>
            </a:r>
            <a:r>
              <a:rPr lang="de-DE" sz="2400" b="1" dirty="0" err="1" smtClean="0"/>
              <a:t>Social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Sciences</a:t>
            </a:r>
            <a:endParaRPr lang="de-DE" sz="2400" b="1" dirty="0" smtClean="0"/>
          </a:p>
          <a:p>
            <a:pPr marL="285750" indent="-285750">
              <a:lnSpc>
                <a:spcPts val="1900"/>
              </a:lnSpc>
              <a:buFont typeface="Wingdings"/>
              <a:buChar char="à"/>
            </a:pPr>
            <a:r>
              <a:rPr lang="de-DE" sz="2400" dirty="0" smtClean="0">
                <a:sym typeface="Wingdings" pitchFamily="2" charset="2"/>
              </a:rPr>
              <a:t>Soziale Arbeit</a:t>
            </a:r>
          </a:p>
          <a:p>
            <a:pPr marL="285750" indent="-285750">
              <a:lnSpc>
                <a:spcPts val="1900"/>
              </a:lnSpc>
              <a:buFont typeface="Wingdings"/>
              <a:buChar char="à"/>
            </a:pPr>
            <a:r>
              <a:rPr lang="de-DE" sz="2400" dirty="0" smtClean="0">
                <a:sym typeface="Wingdings" pitchFamily="2" charset="2"/>
              </a:rPr>
              <a:t>Soziologie</a:t>
            </a:r>
          </a:p>
          <a:p>
            <a:pPr marL="285750" indent="-285750">
              <a:lnSpc>
                <a:spcPts val="1900"/>
              </a:lnSpc>
              <a:buFont typeface="Wingdings"/>
              <a:buChar char="à"/>
            </a:pPr>
            <a:r>
              <a:rPr lang="de-DE" sz="2400" dirty="0" smtClean="0">
                <a:sym typeface="Wingdings" pitchFamily="2" charset="2"/>
              </a:rPr>
              <a:t>Psychologie</a:t>
            </a:r>
            <a:endParaRPr lang="de-DE" sz="2400" dirty="0"/>
          </a:p>
          <a:p>
            <a:pPr>
              <a:lnSpc>
                <a:spcPts val="1900"/>
              </a:lnSpc>
            </a:pPr>
            <a:endParaRPr lang="de-DE" sz="1600" dirty="0"/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3217032" y="188640"/>
            <a:ext cx="28753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3600" smtClean="0"/>
              <a:t>Studium</a:t>
            </a:r>
            <a:endParaRPr lang="de-DE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41311"/>
            <a:ext cx="3538791" cy="22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57" y="1240650"/>
            <a:ext cx="3050270" cy="189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nhaltsplatzhalt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236" y="-484"/>
            <a:ext cx="1053220" cy="105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22" y="3511381"/>
            <a:ext cx="2959806" cy="275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03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675" y="1700808"/>
            <a:ext cx="8204771" cy="4968552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Teilnehmende Länder:</a:t>
            </a:r>
          </a:p>
          <a:p>
            <a:r>
              <a:rPr lang="de-DE" sz="2800" dirty="0"/>
              <a:t>27 Mitgliedstaaten der Europäischen Union</a:t>
            </a:r>
          </a:p>
          <a:p>
            <a:r>
              <a:rPr lang="de-DE" sz="2400" dirty="0"/>
              <a:t>Schweiz, Kroatien, Island, Liechtenstein, Norwegen, Türkei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2000" b="1" dirty="0"/>
              <a:t>Teilnehmerkreis:</a:t>
            </a:r>
          </a:p>
          <a:p>
            <a:r>
              <a:rPr lang="de-DE" sz="2400" dirty="0"/>
              <a:t>Voll immatrikulierte Studierende der Technischen Universität Dortmund </a:t>
            </a:r>
          </a:p>
          <a:p>
            <a:r>
              <a:rPr lang="de-DE" sz="2400" dirty="0"/>
              <a:t>Im Bachelor </a:t>
            </a:r>
            <a:r>
              <a:rPr lang="de-DE" sz="2400" dirty="0" smtClean="0"/>
              <a:t>und Master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b="1" dirty="0" smtClean="0"/>
              <a:t>Aufenthaltsdauer:</a:t>
            </a:r>
            <a:endParaRPr lang="de-DE" sz="2000" b="1" dirty="0"/>
          </a:p>
          <a:p>
            <a:r>
              <a:rPr lang="de-DE" sz="2400" dirty="0"/>
              <a:t>Die Aufenthaltsdauer </a:t>
            </a:r>
            <a:r>
              <a:rPr lang="de-DE" sz="2400" dirty="0" smtClean="0"/>
              <a:t> ist mindestens </a:t>
            </a:r>
            <a:r>
              <a:rPr lang="de-DE" sz="2400" dirty="0"/>
              <a:t>3 bis maximal 12 </a:t>
            </a:r>
            <a:r>
              <a:rPr lang="de-DE" sz="2400" dirty="0" smtClean="0"/>
              <a:t>Monate</a:t>
            </a:r>
            <a:endParaRPr lang="de-DE" sz="2400" dirty="0"/>
          </a:p>
          <a:p>
            <a:endParaRPr lang="de-DE" dirty="0"/>
          </a:p>
          <a:p>
            <a:pPr marL="0" indent="0">
              <a:buNone/>
            </a:pPr>
            <a:r>
              <a:rPr lang="de-DE" sz="2000" b="1" dirty="0" smtClean="0"/>
              <a:t>Mobilitätszuschuss</a:t>
            </a:r>
            <a:endParaRPr lang="de-DE" sz="2000" b="1" dirty="0"/>
          </a:p>
          <a:p>
            <a:r>
              <a:rPr lang="de-DE" sz="2400" dirty="0"/>
              <a:t>Die finanzielle Förderung beträgt monatlich </a:t>
            </a:r>
            <a:r>
              <a:rPr lang="de-DE" sz="2400" b="1" dirty="0"/>
              <a:t>zwischen 150 € und 300  €</a:t>
            </a: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755576" y="980728"/>
            <a:ext cx="81327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dirty="0" smtClean="0"/>
              <a:t>Generelle Infos zu Erasmus: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9"/>
          <a:stretch/>
        </p:blipFill>
        <p:spPr>
          <a:xfrm>
            <a:off x="6868834" y="1700808"/>
            <a:ext cx="1764612" cy="12241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05064"/>
            <a:ext cx="856506" cy="12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78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467544" y="2706009"/>
            <a:ext cx="4992572" cy="180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Großraum </a:t>
            </a:r>
            <a:r>
              <a:rPr lang="de-DE" sz="2400" dirty="0" smtClean="0">
                <a:solidFill>
                  <a:srgbClr val="000000"/>
                </a:solidFill>
              </a:rPr>
              <a:t>Paris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15.000 Studierende (1.700 Internationale)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Kampusuniversität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smtClean="0">
                <a:solidFill>
                  <a:srgbClr val="000000"/>
                </a:solidFill>
              </a:rPr>
              <a:t>mit 4 verschiedenen </a:t>
            </a:r>
            <a:r>
              <a:rPr lang="de-DE" sz="2400" dirty="0" err="1" smtClean="0">
                <a:solidFill>
                  <a:srgbClr val="000000"/>
                </a:solidFill>
              </a:rPr>
              <a:t>Kampi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IUFM: Teacher training college and faculty of </a:t>
            </a:r>
            <a:r>
              <a:rPr lang="en-US" sz="2400" dirty="0" smtClean="0">
                <a:solidFill>
                  <a:srgbClr val="000000"/>
                </a:solidFill>
              </a:rPr>
              <a:t>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CILFAC: französisch </a:t>
            </a:r>
            <a:r>
              <a:rPr lang="de-DE" sz="2400" dirty="0" smtClean="0">
                <a:solidFill>
                  <a:srgbClr val="000000"/>
                </a:solidFill>
              </a:rPr>
              <a:t>Kurse und </a:t>
            </a:r>
            <a:r>
              <a:rPr lang="de-DE" sz="2400" dirty="0">
                <a:solidFill>
                  <a:srgbClr val="000000"/>
                </a:solidFill>
              </a:rPr>
              <a:t>kulturelle </a:t>
            </a:r>
            <a:r>
              <a:rPr lang="de-DE" sz="2400" dirty="0" smtClean="0">
                <a:solidFill>
                  <a:srgbClr val="000000"/>
                </a:solidFill>
              </a:rPr>
              <a:t>Veranstaltungen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Garantierter Wohnheimplatz</a:t>
            </a:r>
            <a:endParaRPr lang="en-US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352824" y="-99392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err="1" smtClean="0">
                <a:solidFill>
                  <a:srgbClr val="000000"/>
                </a:solidFill>
              </a:rPr>
              <a:t>Université</a:t>
            </a:r>
            <a:r>
              <a:rPr lang="de-DE" sz="2400" dirty="0" smtClean="0">
                <a:solidFill>
                  <a:srgbClr val="000000"/>
                </a:solidFill>
              </a:rPr>
              <a:t> de </a:t>
            </a:r>
            <a:r>
              <a:rPr lang="de-DE" sz="2400" dirty="0" err="1" smtClean="0">
                <a:solidFill>
                  <a:srgbClr val="000000"/>
                </a:solidFill>
              </a:rPr>
              <a:t>Cergy-Pontoise</a:t>
            </a:r>
            <a:endParaRPr lang="de-DE" sz="2400" dirty="0" smtClean="0">
              <a:solidFill>
                <a:srgbClr val="0000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(Paris)</a:t>
            </a:r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5122" name="Picture 2" descr="C:\Users\bzich\Desktop\Erasmus\Praesi\Cergy-Pontoise\288PX-~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728"/>
            <a:ext cx="1374757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zich\Desktop\Erasmus\Praesi\Cergy-Pontoise\UNIVER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16" y="1289051"/>
            <a:ext cx="3150937" cy="22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zich\Desktop\Erasmus\Praesi\Cergy-Pontoise\Cergy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5"/>
          <a:stretch/>
        </p:blipFill>
        <p:spPr bwMode="auto">
          <a:xfrm>
            <a:off x="527087" y="3913998"/>
            <a:ext cx="1966902" cy="15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bzich\Desktop\Erasmus\Praesi\Cergy-Pontoise\frankreich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12" y="3915600"/>
            <a:ext cx="2567186" cy="248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mit Pfeil 11"/>
          <p:cNvCxnSpPr/>
          <p:nvPr/>
        </p:nvCxnSpPr>
        <p:spPr bwMode="auto">
          <a:xfrm flipH="1">
            <a:off x="3635896" y="1697897"/>
            <a:ext cx="648072" cy="1011023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Ellipse 15"/>
          <p:cNvSpPr/>
          <p:nvPr/>
        </p:nvSpPr>
        <p:spPr bwMode="auto">
          <a:xfrm>
            <a:off x="3635896" y="3154764"/>
            <a:ext cx="648072" cy="34624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SzTx/>
              <a:buFont typeface="Wingdings" pitchFamily="2" charset="2"/>
              <a:buNone/>
              <a:tabLst>
                <a:tab pos="3949700" algn="l"/>
              </a:tabLst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4F5150"/>
              </a:solidFill>
              <a:effectLst/>
              <a:latin typeface="Akkurat" pitchFamily="2" charset="0"/>
              <a:ea typeface="ヒラギノ角ゴ Pro W3" pitchFamily="96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635896" y="1556792"/>
            <a:ext cx="648072" cy="8640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SzTx/>
              <a:buFont typeface="Wingdings" pitchFamily="2" charset="2"/>
              <a:buNone/>
              <a:tabLst>
                <a:tab pos="3949700" algn="l"/>
              </a:tabLst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4F5150"/>
              </a:solidFill>
              <a:effectLst/>
              <a:latin typeface="Akkurat" pitchFamily="2" charset="0"/>
              <a:ea typeface="ヒラギノ角ゴ Pro W3" pitchFamily="96" charset="-128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3959932" y="4365104"/>
            <a:ext cx="324036" cy="22008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SzTx/>
              <a:buFont typeface="Wingdings" pitchFamily="2" charset="2"/>
              <a:buNone/>
              <a:tabLst>
                <a:tab pos="3949700" algn="l"/>
              </a:tabLst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4F5150"/>
              </a:solidFill>
              <a:effectLst/>
              <a:latin typeface="Akkurat" pitchFamily="2" charset="0"/>
              <a:ea typeface="ヒラギノ角ゴ Pro W3" pitchFamily="96" charset="-128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3635896" y="4505064"/>
            <a:ext cx="804049" cy="22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3B73D"/>
              </a:buClr>
              <a:buSzTx/>
              <a:buFont typeface="Wingdings" pitchFamily="2" charset="2"/>
              <a:buNone/>
              <a:tabLst>
                <a:tab pos="3949700" algn="l"/>
              </a:tabLst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4F5150"/>
              </a:solidFill>
              <a:effectLst/>
              <a:latin typeface="Akkurat" pitchFamily="2" charset="0"/>
              <a:ea typeface="ヒラギノ角ゴ Pro W3" pitchFamily="96" charset="-128"/>
            </a:endParaRPr>
          </a:p>
        </p:txBody>
      </p:sp>
      <p:cxnSp>
        <p:nvCxnSpPr>
          <p:cNvPr id="21" name="Gerade Verbindung mit Pfeil 20"/>
          <p:cNvCxnSpPr/>
          <p:nvPr/>
        </p:nvCxnSpPr>
        <p:spPr bwMode="auto">
          <a:xfrm>
            <a:off x="1691680" y="4615104"/>
            <a:ext cx="1944216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19" y="4271850"/>
            <a:ext cx="3150937" cy="210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2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59" b="40739"/>
          <a:stretch/>
        </p:blipFill>
        <p:spPr>
          <a:xfrm>
            <a:off x="7452320" y="188640"/>
            <a:ext cx="1117526" cy="1156685"/>
          </a:xfr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3352824" y="-99392"/>
            <a:ext cx="3307408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err="1" smtClean="0"/>
              <a:t>Université</a:t>
            </a:r>
            <a:r>
              <a:rPr lang="de-DE" sz="2400" dirty="0" smtClean="0"/>
              <a:t> de </a:t>
            </a:r>
            <a:r>
              <a:rPr lang="de-DE" sz="2400" dirty="0" smtClean="0"/>
              <a:t>Picardie-Jules Vernes</a:t>
            </a:r>
          </a:p>
          <a:p>
            <a:pPr algn="ctr"/>
            <a:r>
              <a:rPr lang="de-DE" sz="2400" dirty="0" smtClean="0"/>
              <a:t>Amiens</a:t>
            </a:r>
            <a:endParaRPr lang="de-DE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5104"/>
            <a:ext cx="2902471" cy="19265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01" y="4187809"/>
            <a:ext cx="3003487" cy="212151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2307" y="1386150"/>
            <a:ext cx="4405717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+mj-lt"/>
              </a:rPr>
              <a:t>23 000 </a:t>
            </a:r>
            <a:r>
              <a:rPr lang="de-DE" sz="2400" dirty="0" smtClean="0">
                <a:latin typeface="+mj-lt"/>
              </a:rPr>
              <a:t>Studierende </a:t>
            </a:r>
            <a:endParaRPr lang="de-DE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+mj-lt"/>
              </a:rPr>
              <a:t>1h Zugfahrt vor Paris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+mj-lt"/>
              </a:rPr>
              <a:t>Sprachenzentrum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+mj-lt"/>
              </a:rPr>
              <a:t>Akademisches Jahr: September bis Mai</a:t>
            </a:r>
            <a:endParaRPr lang="de-DE" sz="2400" dirty="0" smtClean="0">
              <a:latin typeface="+mj-lt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420888"/>
            <a:ext cx="2171733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527086" y="1916831"/>
            <a:ext cx="4392489" cy="180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ts val="1900"/>
              </a:lnSpc>
              <a:spcBef>
                <a:spcPct val="0"/>
              </a:spcBef>
              <a:defRPr sz="1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200">
                <a:solidFill>
                  <a:schemeClr val="tx1"/>
                </a:solidFill>
              </a:defRPr>
            </a:lvl2pPr>
            <a:lvl3pPr>
              <a:spcBef>
                <a:spcPct val="0"/>
              </a:spcBef>
              <a:defRPr sz="2200">
                <a:solidFill>
                  <a:schemeClr val="tx1"/>
                </a:solidFill>
              </a:defRPr>
            </a:lvl3pPr>
            <a:lvl4pPr>
              <a:spcBef>
                <a:spcPct val="0"/>
              </a:spcBef>
              <a:defRPr sz="2200">
                <a:solidFill>
                  <a:schemeClr val="tx1"/>
                </a:solidFill>
              </a:defRPr>
            </a:lvl4pPr>
            <a:lvl5pPr>
              <a:spcBef>
                <a:spcPct val="0"/>
              </a:spcBef>
              <a:defRPr sz="22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Direkt in Prag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Älteste Universität Mitteleuropas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53.000 Studenten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Wohnheimzimmer ab 150 Euro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Student Clubs und Sporteinrichtungen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Vorlesungen in Tschechisch, Englisch und Deutsch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Akademisches Jahr: Oktober bis Juni</a:t>
            </a:r>
          </a:p>
          <a:p>
            <a:endParaRPr lang="de-DE" dirty="0" smtClean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332560" y="-96345"/>
            <a:ext cx="287536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Karls-Universität Prag</a:t>
            </a:r>
          </a:p>
          <a:p>
            <a:pPr algn="ctr"/>
            <a:r>
              <a:rPr lang="de-DE" sz="2400" dirty="0" smtClean="0">
                <a:solidFill>
                  <a:srgbClr val="000000"/>
                </a:solidFill>
              </a:rPr>
              <a:t>Tschechien</a:t>
            </a:r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11" name="Picture 2" descr="C:\Users\bzich\Desktop\Erasmus\Praesi\Prag\headerRGB-E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3" r="79916"/>
          <a:stretch/>
        </p:blipFill>
        <p:spPr bwMode="auto">
          <a:xfrm>
            <a:off x="7596336" y="84866"/>
            <a:ext cx="969746" cy="9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zich\Desktop\Erasmus\Praesi\Prag\portraet_prag_philo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20" y="1316431"/>
            <a:ext cx="3640962" cy="2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bzich\Desktop\Erasmus\Praesi\Prag\landkarte-tschechische-republik-gro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9" y="3429000"/>
            <a:ext cx="43529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4770240" y="4136702"/>
            <a:ext cx="4703749" cy="215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kkurat" pitchFamily="2" charset="0"/>
                <a:ea typeface="ヒラギノ角ゴ Pro W3" pitchFamily="96" charset="-128"/>
              </a:defRPr>
            </a:lvl9pPr>
          </a:lstStyle>
          <a:p>
            <a:pPr>
              <a:lnSpc>
                <a:spcPts val="1900"/>
              </a:lnSpc>
            </a:pPr>
            <a:r>
              <a:rPr lang="de-DE" sz="2400" b="1" dirty="0" err="1" smtClean="0">
                <a:solidFill>
                  <a:srgbClr val="000000"/>
                </a:solidFill>
              </a:rPr>
              <a:t>Faculty</a:t>
            </a:r>
            <a:r>
              <a:rPr lang="de-DE" sz="2400" b="1" dirty="0" smtClean="0">
                <a:solidFill>
                  <a:srgbClr val="000000"/>
                </a:solidFill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</a:rPr>
              <a:t>of</a:t>
            </a:r>
            <a:r>
              <a:rPr lang="de-DE" sz="2400" b="1" dirty="0" smtClean="0">
                <a:solidFill>
                  <a:srgbClr val="000000"/>
                </a:solidFill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</a:rPr>
              <a:t>education</a:t>
            </a:r>
            <a:endParaRPr lang="de-DE" sz="2400" b="1" dirty="0" smtClean="0">
              <a:solidFill>
                <a:srgbClr val="000000"/>
              </a:solidFill>
            </a:endParaRPr>
          </a:p>
          <a:p>
            <a:pPr>
              <a:lnSpc>
                <a:spcPts val="1900"/>
              </a:lnSpc>
            </a:pP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smtClean="0">
                <a:solidFill>
                  <a:srgbClr val="000000"/>
                </a:solidFill>
              </a:rPr>
              <a:t>     u.a.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d</a:t>
            </a:r>
            <a:r>
              <a:rPr lang="de-DE" sz="2400" dirty="0" smtClean="0">
                <a:solidFill>
                  <a:srgbClr val="000000"/>
                </a:solidFill>
              </a:rPr>
              <a:t>iverse </a:t>
            </a:r>
            <a:r>
              <a:rPr lang="de-DE" sz="2400" dirty="0" err="1" smtClean="0">
                <a:solidFill>
                  <a:srgbClr val="000000"/>
                </a:solidFill>
              </a:rPr>
              <a:t>Fachdidaktiken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German Studies Department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Pedagogy</a:t>
            </a:r>
            <a:r>
              <a:rPr lang="de-DE" sz="2400" dirty="0" smtClean="0">
                <a:solidFill>
                  <a:srgbClr val="000000"/>
                </a:solidFill>
              </a:rPr>
              <a:t> Department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Primary Education Department</a:t>
            </a:r>
            <a:endParaRPr lang="de-DE" sz="2400" dirty="0">
              <a:solidFill>
                <a:srgbClr val="000000"/>
              </a:solidFill>
            </a:endParaRPr>
          </a:p>
          <a:p>
            <a:pPr>
              <a:lnSpc>
                <a:spcPts val="1900"/>
              </a:lnSpc>
            </a:pPr>
            <a:endParaRPr 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Interesse an einem Erasmus-Aufenthalt?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 smtClean="0"/>
              <a:t>Informieren Sie sich über Erasmus </a:t>
            </a:r>
            <a:r>
              <a:rPr lang="de-DE" sz="2400" dirty="0"/>
              <a:t>auf </a:t>
            </a:r>
            <a:r>
              <a:rPr lang="de-DE" sz="2400" dirty="0" smtClean="0"/>
              <a:t>der Homepage des Referat Internationales, der Fakultät 12 und Ihrer </a:t>
            </a:r>
            <a:r>
              <a:rPr lang="de-DE" sz="2400" dirty="0" smtClean="0"/>
              <a:t>Wahluniversität</a:t>
            </a:r>
          </a:p>
          <a:p>
            <a:pPr>
              <a:lnSpc>
                <a:spcPct val="150000"/>
              </a:lnSpc>
            </a:pPr>
            <a:r>
              <a:rPr lang="de-DE" sz="2400" dirty="0" smtClean="0"/>
              <a:t>Lesen </a:t>
            </a:r>
            <a:r>
              <a:rPr lang="de-DE" sz="2400" dirty="0" smtClean="0"/>
              <a:t>Sie die Erfahrungsberichte  (Homepage des Referat Internationales)</a:t>
            </a:r>
          </a:p>
          <a:p>
            <a:pPr>
              <a:lnSpc>
                <a:spcPct val="150000"/>
              </a:lnSpc>
            </a:pPr>
            <a:r>
              <a:rPr lang="de-DE" sz="2400" dirty="0" smtClean="0"/>
              <a:t>Sprechen Sie mich </a:t>
            </a:r>
            <a:r>
              <a:rPr lang="de-DE" sz="2400" dirty="0" smtClean="0"/>
              <a:t>an: Melanie </a:t>
            </a:r>
            <a:r>
              <a:rPr lang="de-DE" sz="2400" dirty="0" smtClean="0"/>
              <a:t>Radhoff</a:t>
            </a:r>
            <a:endParaRPr lang="de-DE" sz="2400" dirty="0"/>
          </a:p>
          <a:p>
            <a:pPr marL="0" indent="0" algn="ctr">
              <a:buNone/>
            </a:pPr>
            <a:endParaRPr lang="de-DE" sz="2400" dirty="0" smtClean="0"/>
          </a:p>
          <a:p>
            <a:pPr marL="0" indent="0" algn="ctr">
              <a:buNone/>
            </a:pPr>
            <a:r>
              <a:rPr lang="de-DE" sz="2400" dirty="0" smtClean="0"/>
              <a:t>Raum </a:t>
            </a:r>
            <a:r>
              <a:rPr lang="de-DE" sz="2400" dirty="0" smtClean="0"/>
              <a:t>1.247</a:t>
            </a:r>
            <a:endParaRPr lang="de-DE" sz="2400" dirty="0"/>
          </a:p>
          <a:p>
            <a:pPr marL="0" indent="0" algn="ctr">
              <a:buNone/>
            </a:pPr>
            <a:r>
              <a:rPr lang="de-DE" sz="2400" dirty="0" smtClean="0"/>
              <a:t>melanie.radhoff@fk12.tu-dortmund.de</a:t>
            </a:r>
            <a:endParaRPr lang="de-DE" sz="2400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sz="2800" dirty="0" smtClean="0"/>
              <a:t>Vielen Dank für Ihre Aufmerksamkeit 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7770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776"/>
            <a:ext cx="8132763" cy="4467200"/>
          </a:xfrm>
        </p:spPr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sz="2400" b="1" dirty="0" smtClean="0"/>
              <a:t>Wichtig!</a:t>
            </a:r>
            <a:endParaRPr lang="de-DE" sz="2400" b="1" dirty="0" smtClean="0"/>
          </a:p>
          <a:p>
            <a:r>
              <a:rPr lang="de-DE" sz="2400" b="1" dirty="0" smtClean="0"/>
              <a:t>Studierende </a:t>
            </a:r>
            <a:r>
              <a:rPr lang="de-DE" sz="2400" b="1" dirty="0"/>
              <a:t>mit Behinderung</a:t>
            </a:r>
            <a:r>
              <a:rPr lang="de-DE" sz="2400" dirty="0"/>
              <a:t> oder </a:t>
            </a:r>
            <a:r>
              <a:rPr lang="de-DE" sz="2400" b="1" dirty="0"/>
              <a:t>Studierende mit Kind</a:t>
            </a:r>
            <a:r>
              <a:rPr lang="de-DE" sz="2400" dirty="0"/>
              <a:t> haben die Möglichkeit über die </a:t>
            </a:r>
            <a:r>
              <a:rPr lang="de-DE" sz="2400" dirty="0">
                <a:hlinkClick r:id="rId2" tooltip="Silke Viol"/>
              </a:rPr>
              <a:t>ERASMUS-Hochschulkoordinatorin</a:t>
            </a:r>
            <a:r>
              <a:rPr lang="de-DE" sz="2400" dirty="0"/>
              <a:t> eine Sonderförderung zu </a:t>
            </a:r>
            <a:r>
              <a:rPr lang="de-DE" sz="2400" dirty="0" smtClean="0"/>
              <a:t>beantragen.</a:t>
            </a:r>
          </a:p>
          <a:p>
            <a:r>
              <a:rPr lang="de-DE" sz="2400" dirty="0" smtClean="0"/>
              <a:t>An </a:t>
            </a:r>
            <a:r>
              <a:rPr lang="de-DE" sz="2400" dirty="0"/>
              <a:t>der Gasthochschule fallen </a:t>
            </a:r>
            <a:r>
              <a:rPr lang="de-DE" sz="2400" b="1" dirty="0"/>
              <a:t>keine Studiengebühren</a:t>
            </a:r>
            <a:r>
              <a:rPr lang="de-DE" sz="2400" dirty="0"/>
              <a:t> an. </a:t>
            </a:r>
            <a:r>
              <a:rPr lang="de-DE" sz="2400" dirty="0" smtClean="0"/>
              <a:t> </a:t>
            </a:r>
            <a:endParaRPr lang="de-DE" sz="2400" dirty="0"/>
          </a:p>
          <a:p>
            <a:r>
              <a:rPr lang="de-DE" sz="2400" dirty="0" smtClean="0"/>
              <a:t>Die </a:t>
            </a:r>
            <a:r>
              <a:rPr lang="de-DE" sz="2400" b="1" dirty="0"/>
              <a:t>Anrechnung von Studienleistungen </a:t>
            </a:r>
            <a:r>
              <a:rPr lang="de-DE" sz="2400" dirty="0"/>
              <a:t>ist mit dem/der jeweiligen Fakultätskoordinator/-in zu klären. Das Learning Agreement hilft bei der </a:t>
            </a:r>
            <a:r>
              <a:rPr lang="de-DE" sz="2400" dirty="0" smtClean="0"/>
              <a:t>Absprache</a:t>
            </a:r>
          </a:p>
          <a:p>
            <a:r>
              <a:rPr lang="de-DE" sz="2400" dirty="0" smtClean="0"/>
              <a:t>Bafög </a:t>
            </a:r>
            <a:r>
              <a:rPr lang="de-DE" sz="2400" dirty="0" smtClean="0"/>
              <a:t>bzw. </a:t>
            </a:r>
            <a:r>
              <a:rPr lang="de-DE" sz="2400" dirty="0" err="1" smtClean="0"/>
              <a:t>Auslandsbafög</a:t>
            </a:r>
            <a:r>
              <a:rPr lang="de-DE" sz="2400" dirty="0" smtClean="0"/>
              <a:t>- auch für Studierende, die bisher noch kein Bafög erhalten</a:t>
            </a:r>
          </a:p>
          <a:p>
            <a:r>
              <a:rPr lang="de-DE" sz="2400" dirty="0" smtClean="0"/>
              <a:t>Bildungskredit</a:t>
            </a:r>
          </a:p>
          <a:p>
            <a:r>
              <a:rPr lang="de-DE" sz="2400" dirty="0" smtClean="0"/>
              <a:t>Bei anderen Stipendien bitte abklären, da Doppelförderung nicht möglich ist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9944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4008" y="260648"/>
            <a:ext cx="3960440" cy="706016"/>
          </a:xfrm>
        </p:spPr>
        <p:txBody>
          <a:bodyPr/>
          <a:lstStyle/>
          <a:p>
            <a:r>
              <a:rPr lang="de-DE" dirty="0" smtClean="0"/>
              <a:t>Bewerbungsverfahren: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268760"/>
            <a:ext cx="8496944" cy="48965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 smtClean="0"/>
              <a:t>1. Schriftliche Bewerbung in der FK 12 (Lebenslauf, Kontaktdaten, Motivationsschreiben, genaue Angaben zur Ort und Zeit des gewünschten Aufenthalts)</a:t>
            </a:r>
          </a:p>
          <a:p>
            <a:pPr lvl="1">
              <a:lnSpc>
                <a:spcPct val="150000"/>
              </a:lnSpc>
            </a:pPr>
            <a:r>
              <a:rPr lang="de-DE" sz="2400" u="sng" dirty="0" smtClean="0"/>
              <a:t>Bewerbungsfristen:</a:t>
            </a:r>
            <a:r>
              <a:rPr lang="de-DE" dirty="0" smtClean="0"/>
              <a:t>	</a:t>
            </a:r>
            <a:r>
              <a:rPr lang="de-DE" sz="2400" b="1" dirty="0" smtClean="0"/>
              <a:t>Wintersemester</a:t>
            </a:r>
            <a:r>
              <a:rPr lang="de-DE" sz="2400" b="1" dirty="0" smtClean="0"/>
              <a:t>: 1.4.	</a:t>
            </a:r>
            <a:r>
              <a:rPr lang="de-DE" sz="2400" b="1" dirty="0" smtClean="0"/>
              <a:t>  Sommersemester </a:t>
            </a:r>
            <a:r>
              <a:rPr lang="de-DE" sz="2400" b="1" dirty="0" smtClean="0"/>
              <a:t>: 1.10.</a:t>
            </a:r>
          </a:p>
          <a:p>
            <a:pPr marL="0" indent="0">
              <a:lnSpc>
                <a:spcPct val="150000"/>
              </a:lnSpc>
              <a:buNone/>
            </a:pPr>
            <a:endParaRPr lang="de-DE" b="1" dirty="0" smtClean="0"/>
          </a:p>
          <a:p>
            <a:pPr marL="0" indent="0">
              <a:lnSpc>
                <a:spcPct val="150000"/>
              </a:lnSpc>
              <a:buNone/>
            </a:pPr>
            <a:endParaRPr lang="de-DE" dirty="0" smtClean="0"/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50" y="4581128"/>
            <a:ext cx="2590892" cy="13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 smtClean="0"/>
              <a:t>Nützliche Links: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25" y="2133600"/>
            <a:ext cx="8785795" cy="3962400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Referat Internationales: </a:t>
            </a:r>
          </a:p>
          <a:p>
            <a:r>
              <a:rPr lang="de-DE" sz="2400" dirty="0" smtClean="0">
                <a:hlinkClick r:id="rId2"/>
              </a:rPr>
              <a:t>Generelle Infos Erasmus</a:t>
            </a:r>
            <a:endParaRPr lang="de-DE" sz="2400" dirty="0"/>
          </a:p>
          <a:p>
            <a:r>
              <a:rPr lang="en-US" sz="2400" dirty="0" smtClean="0">
                <a:hlinkClick r:id="rId3"/>
              </a:rPr>
              <a:t>Downloads (</a:t>
            </a:r>
            <a:r>
              <a:rPr lang="en-US" sz="2400" dirty="0" err="1" smtClean="0">
                <a:hlinkClick r:id="rId3"/>
              </a:rPr>
              <a:t>Formulare</a:t>
            </a:r>
            <a:r>
              <a:rPr lang="en-US" sz="2400" dirty="0" smtClean="0">
                <a:hlinkClick r:id="rId3"/>
              </a:rPr>
              <a:t>, </a:t>
            </a:r>
            <a:r>
              <a:rPr lang="en-US" sz="2400" dirty="0" err="1" smtClean="0">
                <a:hlinkClick r:id="rId3"/>
              </a:rPr>
              <a:t>Infos</a:t>
            </a:r>
            <a:r>
              <a:rPr lang="en-US" sz="2400" dirty="0" smtClean="0">
                <a:hlinkClick r:id="rId3"/>
              </a:rPr>
              <a:t>, Learning Agreement etc.)</a:t>
            </a:r>
            <a:endParaRPr lang="de-DE" sz="2400" dirty="0"/>
          </a:p>
          <a:p>
            <a:pPr marL="0" indent="0">
              <a:buNone/>
            </a:pPr>
            <a:r>
              <a:rPr lang="de-DE" sz="2400" b="1" dirty="0" smtClean="0"/>
              <a:t>Fakultät </a:t>
            </a:r>
            <a:r>
              <a:rPr lang="de-DE" sz="2400" b="1" dirty="0" smtClean="0"/>
              <a:t>12 Internationales:</a:t>
            </a:r>
          </a:p>
          <a:p>
            <a:r>
              <a:rPr lang="de-DE" sz="2400" dirty="0" smtClean="0">
                <a:hlinkClick r:id="rId4"/>
              </a:rPr>
              <a:t>Fakultät 12 Internationales</a:t>
            </a:r>
            <a:endParaRPr lang="de-DE" sz="2400" dirty="0" smtClean="0"/>
          </a:p>
          <a:p>
            <a:pPr marL="0" lvl="1" indent="0">
              <a:buNone/>
            </a:pPr>
            <a:r>
              <a:rPr lang="de-DE" sz="2400" b="1" dirty="0" smtClean="0">
                <a:cs typeface="+mn-cs"/>
              </a:rPr>
              <a:t>Europäische </a:t>
            </a:r>
            <a:r>
              <a:rPr lang="de-DE" sz="2400" b="1" dirty="0" err="1">
                <a:cs typeface="+mn-cs"/>
              </a:rPr>
              <a:t>Komission</a:t>
            </a:r>
            <a:r>
              <a:rPr lang="de-DE" sz="2400" b="1" dirty="0">
                <a:cs typeface="+mn-cs"/>
              </a:rPr>
              <a:t>: </a:t>
            </a:r>
          </a:p>
          <a:p>
            <a:pPr marL="285750" lvl="1"/>
            <a:r>
              <a:rPr lang="de-DE" sz="2400" dirty="0" smtClean="0">
                <a:hlinkClick r:id="rId5"/>
              </a:rPr>
              <a:t>Erasmus Info</a:t>
            </a:r>
            <a:endParaRPr lang="de-DE" sz="2400" dirty="0" smtClean="0"/>
          </a:p>
          <a:p>
            <a:pPr marL="0" lvl="1" indent="0">
              <a:buNone/>
            </a:pPr>
            <a:r>
              <a:rPr lang="de-DE" sz="2400" b="1" dirty="0" smtClean="0">
                <a:cs typeface="+mn-cs"/>
              </a:rPr>
              <a:t>DAAD</a:t>
            </a:r>
            <a:r>
              <a:rPr lang="de-DE" sz="2400" b="1" dirty="0">
                <a:cs typeface="+mn-cs"/>
              </a:rPr>
              <a:t>: </a:t>
            </a:r>
          </a:p>
          <a:p>
            <a:pPr marL="285750" lvl="1"/>
            <a:r>
              <a:rPr lang="de-DE" sz="2400" dirty="0" smtClean="0">
                <a:hlinkClick r:id="rId6"/>
              </a:rPr>
              <a:t>Länderinfos und Stipendien</a:t>
            </a:r>
            <a:endParaRPr lang="de-DE" sz="24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66923"/>
            <a:ext cx="2016224" cy="1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3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692696"/>
            <a:ext cx="8132763" cy="1364704"/>
          </a:xfrm>
        </p:spPr>
        <p:txBody>
          <a:bodyPr/>
          <a:lstStyle/>
          <a:p>
            <a:pPr algn="ctr"/>
            <a:r>
              <a:rPr lang="de-DE" sz="4400" b="1" dirty="0" smtClean="0"/>
              <a:t/>
            </a:r>
            <a:br>
              <a:rPr lang="de-DE" sz="4400" b="1" dirty="0" smtClean="0"/>
            </a:br>
            <a:r>
              <a:rPr lang="de-DE" sz="4400" b="1" dirty="0" smtClean="0"/>
              <a:t>Unsere Partner</a:t>
            </a:r>
            <a:br>
              <a:rPr lang="de-DE" sz="4400" b="1" dirty="0" smtClean="0"/>
            </a:br>
            <a:r>
              <a:rPr lang="de-DE" sz="2800" b="1" dirty="0" smtClean="0"/>
              <a:t>7 Länder – 12 Universitäten</a:t>
            </a:r>
            <a:endParaRPr lang="de-DE" sz="4400" b="1" dirty="0"/>
          </a:p>
        </p:txBody>
      </p:sp>
      <p:pic>
        <p:nvPicPr>
          <p:cNvPr id="1026" name="Picture 2" descr="C:\Users\bzich\Desktop\Erasmus\Praesi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5432"/>
            <a:ext cx="1572394" cy="10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zich\Desktop\Erasmus\Praesi\thCAL6VWP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5"/>
          <a:stretch/>
        </p:blipFill>
        <p:spPr bwMode="auto">
          <a:xfrm>
            <a:off x="6949020" y="1175432"/>
            <a:ext cx="1727436" cy="10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zich\Desktop\Erasmus\Praesi\flagge-spanie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9" y="2613553"/>
            <a:ext cx="1349533" cy="9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zich\Desktop\Erasmus\Praesi\flagge-tuerke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9" y="3861048"/>
            <a:ext cx="1349274" cy="92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zich\Desktop\Erasmus\Praesi\Schwede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4"/>
          <a:stretch/>
        </p:blipFill>
        <p:spPr bwMode="auto">
          <a:xfrm>
            <a:off x="483688" y="5152633"/>
            <a:ext cx="1349274" cy="92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369894" y="2613553"/>
            <a:ext cx="4717958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Universidad</a:t>
            </a:r>
            <a:r>
              <a:rPr lang="de-DE" sz="2400" b="1" dirty="0" smtClean="0"/>
              <a:t> de Granada</a:t>
            </a:r>
          </a:p>
          <a:p>
            <a:r>
              <a:rPr lang="de-DE" sz="2400" b="1" dirty="0" err="1" smtClean="0"/>
              <a:t>Universitat</a:t>
            </a:r>
            <a:r>
              <a:rPr lang="de-DE" sz="2400" b="1" dirty="0" smtClean="0"/>
              <a:t> de les Illes </a:t>
            </a:r>
            <a:r>
              <a:rPr lang="de-DE" sz="2400" b="1" dirty="0" err="1" smtClean="0"/>
              <a:t>Balears</a:t>
            </a:r>
            <a:r>
              <a:rPr lang="de-DE" sz="2400" b="1" dirty="0" smtClean="0"/>
              <a:t> (Palma de Mallorca)</a:t>
            </a:r>
          </a:p>
          <a:p>
            <a:r>
              <a:rPr lang="de-DE" sz="2400" b="1" dirty="0" err="1" smtClean="0"/>
              <a:t>Universidad</a:t>
            </a:r>
            <a:r>
              <a:rPr lang="de-DE" sz="2400" b="1" dirty="0" smtClean="0"/>
              <a:t> de Las Palmas de Gran Canaria</a:t>
            </a:r>
            <a:endParaRPr lang="de-DE" sz="24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2325974" y="4797152"/>
            <a:ext cx="2048959" cy="149579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endParaRPr lang="de-DE" sz="2400" b="1" dirty="0" smtClean="0"/>
          </a:p>
          <a:p>
            <a:endParaRPr lang="de-DE" sz="2400" b="1" dirty="0"/>
          </a:p>
          <a:p>
            <a:r>
              <a:rPr lang="de-DE" sz="2400" b="1" dirty="0" smtClean="0"/>
              <a:t>Linköping University</a:t>
            </a:r>
            <a:endParaRPr lang="de-DE" sz="2400" b="1" dirty="0"/>
          </a:p>
          <a:p>
            <a:endParaRPr lang="de-DE" sz="24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2339752" y="3861048"/>
            <a:ext cx="4613764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Dicle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Üniversitesi</a:t>
            </a:r>
            <a:r>
              <a:rPr lang="de-DE" sz="2400" b="1" dirty="0" smtClean="0"/>
              <a:t> (Diyarbakir)</a:t>
            </a:r>
          </a:p>
          <a:p>
            <a:r>
              <a:rPr lang="de-DE" sz="2400" b="1" dirty="0" smtClean="0"/>
              <a:t>Akdeniz </a:t>
            </a:r>
            <a:r>
              <a:rPr lang="de-DE" sz="2400" b="1" dirty="0" err="1" smtClean="0"/>
              <a:t>Üniversitesi</a:t>
            </a:r>
            <a:r>
              <a:rPr lang="de-DE" sz="2400" b="1" dirty="0" smtClean="0"/>
              <a:t> (Antalya)</a:t>
            </a:r>
          </a:p>
          <a:p>
            <a:r>
              <a:rPr lang="de-DE" sz="2400" b="1" dirty="0" smtClean="0"/>
              <a:t>Mehmet Akif Ersoy </a:t>
            </a:r>
            <a:r>
              <a:rPr lang="de-DE" sz="2400" b="1" dirty="0" err="1" smtClean="0"/>
              <a:t>Üniversitesi</a:t>
            </a:r>
            <a:r>
              <a:rPr lang="de-DE" sz="2400" b="1" dirty="0" smtClean="0"/>
              <a:t> (</a:t>
            </a:r>
            <a:r>
              <a:rPr lang="de-DE" sz="2400" b="1" dirty="0" err="1" smtClean="0"/>
              <a:t>Burdur</a:t>
            </a:r>
            <a:r>
              <a:rPr lang="de-DE" sz="2400" b="1" dirty="0" smtClean="0"/>
              <a:t>/Antalya)</a:t>
            </a:r>
          </a:p>
        </p:txBody>
      </p:sp>
    </p:spTree>
    <p:extLst>
      <p:ext uri="{BB962C8B-B14F-4D97-AF65-F5344CB8AC3E}">
        <p14:creationId xmlns:p14="http://schemas.microsoft.com/office/powerpoint/2010/main" val="153359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692696"/>
            <a:ext cx="8132763" cy="1364704"/>
          </a:xfrm>
        </p:spPr>
        <p:txBody>
          <a:bodyPr/>
          <a:lstStyle/>
          <a:p>
            <a:pPr algn="ctr"/>
            <a:r>
              <a:rPr lang="de-DE" sz="4400" b="1" dirty="0" smtClean="0"/>
              <a:t/>
            </a:r>
            <a:br>
              <a:rPr lang="de-DE" sz="4400" b="1" dirty="0" smtClean="0"/>
            </a:br>
            <a:r>
              <a:rPr lang="de-DE" sz="4400" b="1" dirty="0" smtClean="0"/>
              <a:t>Unsere Partner</a:t>
            </a:r>
            <a:br>
              <a:rPr lang="de-DE" sz="4400" b="1" dirty="0" smtClean="0"/>
            </a:br>
            <a:r>
              <a:rPr lang="de-DE" sz="2800" b="1" dirty="0" smtClean="0"/>
              <a:t>7 Länder – 12 Universitäten</a:t>
            </a:r>
            <a:endParaRPr lang="de-DE" sz="2800" b="1" dirty="0"/>
          </a:p>
        </p:txBody>
      </p:sp>
      <p:pic>
        <p:nvPicPr>
          <p:cNvPr id="1026" name="Picture 2" descr="C:\Users\bzich\Desktop\Erasmus\Praesi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5432"/>
            <a:ext cx="1572394" cy="10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zich\Desktop\Erasmus\Praesi\thCAL6VWP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5"/>
          <a:stretch/>
        </p:blipFill>
        <p:spPr bwMode="auto">
          <a:xfrm>
            <a:off x="6949020" y="1175432"/>
            <a:ext cx="1727436" cy="10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zich\Desktop\Erasmus\Praesi\flagge-ungar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0" y="5229200"/>
            <a:ext cx="1349533" cy="92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bzich\Desktop\Erasmus\Praesi\polen2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/>
          <a:stretch/>
        </p:blipFill>
        <p:spPr bwMode="auto">
          <a:xfrm>
            <a:off x="467544" y="3933056"/>
            <a:ext cx="1355105" cy="92830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bzich\Desktop\Erasmus\Praesi\tschechien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3553"/>
            <a:ext cx="1404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369894" y="2253455"/>
            <a:ext cx="3509294" cy="149579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endParaRPr lang="de-DE" sz="2400" b="1" dirty="0" smtClean="0"/>
          </a:p>
          <a:p>
            <a:endParaRPr lang="de-DE" sz="2400" b="1" dirty="0"/>
          </a:p>
          <a:p>
            <a:r>
              <a:rPr lang="de-DE" sz="2400" b="1" dirty="0" err="1" smtClean="0"/>
              <a:t>Eötvös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Loránd</a:t>
            </a:r>
            <a:r>
              <a:rPr lang="de-DE" sz="2400" b="1" dirty="0" smtClean="0"/>
              <a:t> Universität (Budapest)</a:t>
            </a:r>
          </a:p>
          <a:p>
            <a:endParaRPr lang="de-DE" sz="24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2407116" y="5561482"/>
            <a:ext cx="245291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Univerzita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Karlova</a:t>
            </a:r>
            <a:r>
              <a:rPr lang="de-DE" sz="2400" b="1" dirty="0" smtClean="0"/>
              <a:t> (Prag)</a:t>
            </a:r>
            <a:endParaRPr lang="de-DE" sz="24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2355300" y="4298598"/>
            <a:ext cx="400622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Akademia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Pedagoiki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Specjalnej</a:t>
            </a:r>
            <a:r>
              <a:rPr lang="de-DE" sz="2400" b="1" dirty="0" smtClean="0"/>
              <a:t> (Warschau)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19339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692696"/>
            <a:ext cx="8132763" cy="1364704"/>
          </a:xfrm>
        </p:spPr>
        <p:txBody>
          <a:bodyPr/>
          <a:lstStyle/>
          <a:p>
            <a:pPr algn="ctr"/>
            <a:r>
              <a:rPr lang="de-DE" sz="4400" b="1" dirty="0" smtClean="0"/>
              <a:t/>
            </a:r>
            <a:br>
              <a:rPr lang="de-DE" sz="4400" b="1" dirty="0" smtClean="0"/>
            </a:br>
            <a:r>
              <a:rPr lang="de-DE" sz="4400" b="1" dirty="0" smtClean="0"/>
              <a:t>Unsere Partner</a:t>
            </a:r>
            <a:br>
              <a:rPr lang="de-DE" sz="4400" b="1" dirty="0" smtClean="0"/>
            </a:br>
            <a:r>
              <a:rPr lang="de-DE" sz="2800" b="1" dirty="0" smtClean="0"/>
              <a:t>7 Länder – 12 Universitäten</a:t>
            </a:r>
            <a:endParaRPr lang="de-DE" sz="4400" b="1" dirty="0"/>
          </a:p>
        </p:txBody>
      </p:sp>
      <p:pic>
        <p:nvPicPr>
          <p:cNvPr id="1026" name="Picture 2" descr="C:\Users\bzich\Desktop\Erasmus\Praesi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5432"/>
            <a:ext cx="1572394" cy="10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zich\Desktop\Erasmus\Praesi\thCAL6VWP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5"/>
          <a:stretch/>
        </p:blipFill>
        <p:spPr bwMode="auto">
          <a:xfrm>
            <a:off x="6949020" y="1175432"/>
            <a:ext cx="1727436" cy="10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zich\Desktop\Erasmus\Praesi\Frankreich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3"/>
          <a:stretch/>
        </p:blipFill>
        <p:spPr bwMode="auto">
          <a:xfrm>
            <a:off x="467544" y="2613553"/>
            <a:ext cx="1349274" cy="90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289740" y="2725411"/>
            <a:ext cx="4874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Université</a:t>
            </a:r>
            <a:r>
              <a:rPr lang="de-DE" sz="2400" b="1" dirty="0"/>
              <a:t> </a:t>
            </a:r>
            <a:r>
              <a:rPr lang="de-DE" sz="2400" b="1" dirty="0" smtClean="0"/>
              <a:t>de Picardie </a:t>
            </a:r>
            <a:r>
              <a:rPr lang="de-DE" sz="2400" b="1" dirty="0"/>
              <a:t>Jules </a:t>
            </a:r>
            <a:r>
              <a:rPr lang="de-DE" sz="2400" b="1" dirty="0" smtClean="0"/>
              <a:t>Verne (Amiens)</a:t>
            </a:r>
          </a:p>
          <a:p>
            <a:r>
              <a:rPr lang="de-DE" sz="2400" b="1" dirty="0" err="1"/>
              <a:t>Université</a:t>
            </a:r>
            <a:r>
              <a:rPr lang="de-DE" sz="2400" b="1" dirty="0"/>
              <a:t> de </a:t>
            </a:r>
            <a:r>
              <a:rPr lang="de-DE" sz="2400" b="1" dirty="0" err="1" smtClean="0"/>
              <a:t>Cergy-Pontoise</a:t>
            </a:r>
            <a:r>
              <a:rPr lang="de-DE" sz="2400" b="1" dirty="0" smtClean="0"/>
              <a:t> (Paris)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19339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587" y="980728"/>
            <a:ext cx="7666782" cy="1008112"/>
          </a:xfrm>
        </p:spPr>
        <p:txBody>
          <a:bodyPr/>
          <a:lstStyle/>
          <a:p>
            <a:pPr algn="ctr"/>
            <a:r>
              <a:rPr lang="de-DE" dirty="0" smtClean="0"/>
              <a:t>ERASMUS-Kooperationspartner der Fakultät 12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1" y="1772816"/>
            <a:ext cx="6552728" cy="4914546"/>
          </a:xfr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53589"/>
            <a:ext cx="837095" cy="48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1370012" y="3887948"/>
            <a:ext cx="5480820" cy="2742702"/>
            <a:chOff x="1370012" y="3887948"/>
            <a:chExt cx="5480820" cy="274270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581128"/>
              <a:ext cx="577416" cy="576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25"/>
            <a:stretch/>
          </p:blipFill>
          <p:spPr bwMode="auto">
            <a:xfrm>
              <a:off x="1370012" y="6154464"/>
              <a:ext cx="838771" cy="476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nhaltsplatzhalter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51920" y="3887948"/>
              <a:ext cx="621172" cy="621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876" y="4306672"/>
              <a:ext cx="517044" cy="49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5462756"/>
              <a:ext cx="478632" cy="478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Inhaltsplatzhalter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59" b="40739"/>
            <a:stretch/>
          </p:blipFill>
          <p:spPr bwMode="auto">
            <a:xfrm>
              <a:off x="2208783" y="4407268"/>
              <a:ext cx="279381" cy="289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48" y="3164946"/>
            <a:ext cx="469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6" t="11268" r="10705" b="634"/>
          <a:stretch/>
        </p:blipFill>
        <p:spPr bwMode="auto">
          <a:xfrm>
            <a:off x="5444505" y="6007793"/>
            <a:ext cx="478466" cy="49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94" y="5693378"/>
            <a:ext cx="618111" cy="62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nhaltsplatzhalter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9"/>
          <a:stretch/>
        </p:blipFill>
        <p:spPr bwMode="auto">
          <a:xfrm>
            <a:off x="2088043" y="5726978"/>
            <a:ext cx="551721" cy="5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59" y="4670923"/>
            <a:ext cx="80279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729901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kkurat"/>
        <a:ea typeface="ヒラギノ角ゴ Pro W3"/>
        <a:cs typeface=""/>
      </a:majorFont>
      <a:minorFont>
        <a:latin typeface="Akkurat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rgbClr val="83B73D"/>
          </a:buClr>
          <a:buSzTx/>
          <a:buFont typeface="Wingdings" pitchFamily="2" charset="2"/>
          <a:buNone/>
          <a:tabLst>
            <a:tab pos="3949700" algn="l"/>
          </a:tabLst>
          <a:defRPr kumimoji="0" lang="de-DE" sz="1400" b="0" i="0" u="none" strike="noStrike" cap="none" normalizeH="0" baseline="0" smtClean="0">
            <a:ln>
              <a:noFill/>
            </a:ln>
            <a:solidFill>
              <a:srgbClr val="4F5150"/>
            </a:solidFill>
            <a:effectLst/>
            <a:latin typeface="Akkurat" pitchFamily="2" charset="0"/>
            <a:ea typeface="ヒラギノ角ゴ Pro W3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rgbClr val="83B73D"/>
          </a:buClr>
          <a:buSzTx/>
          <a:buFont typeface="Wingdings" pitchFamily="2" charset="2"/>
          <a:buNone/>
          <a:tabLst>
            <a:tab pos="3949700" algn="l"/>
          </a:tabLst>
          <a:defRPr kumimoji="0" lang="de-DE" sz="1400" b="0" i="0" u="none" strike="noStrike" cap="none" normalizeH="0" baseline="0" smtClean="0">
            <a:ln>
              <a:noFill/>
            </a:ln>
            <a:solidFill>
              <a:srgbClr val="4F5150"/>
            </a:solidFill>
            <a:effectLst/>
            <a:latin typeface="Akkurat" pitchFamily="2" charset="0"/>
            <a:ea typeface="ヒラギノ角ゴ Pro W3" pitchFamily="96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711</Words>
  <Application>Microsoft Office PowerPoint</Application>
  <PresentationFormat>Bildschirmpräsentation (4:3)</PresentationFormat>
  <Paragraphs>200</Paragraphs>
  <Slides>23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Leere Präsentation</vt:lpstr>
      <vt:lpstr>Studium im europäischen Ausland  mit ERASMUS  Wohin? Wann? Wie? </vt:lpstr>
      <vt:lpstr>PowerPoint-Präsentation</vt:lpstr>
      <vt:lpstr>PowerPoint-Präsentation</vt:lpstr>
      <vt:lpstr>Bewerbungsverfahren:</vt:lpstr>
      <vt:lpstr>Nützliche Links:  </vt:lpstr>
      <vt:lpstr> Unsere Partner 7 Länder – 12 Universitäten</vt:lpstr>
      <vt:lpstr> Unsere Partner 7 Länder – 12 Universitäten</vt:lpstr>
      <vt:lpstr> Unsere Partner 7 Länder – 12 Universitäten</vt:lpstr>
      <vt:lpstr>ERASMUS-Kooperationspartner der Fakultät 12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Interesse an einem Erasmus-Aufenthalt?  </vt:lpstr>
    </vt:vector>
  </TitlesOfParts>
  <Company>grimm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grimm</dc:creator>
  <cp:lastModifiedBy>Zich, Benjamin</cp:lastModifiedBy>
  <cp:revision>258</cp:revision>
  <dcterms:created xsi:type="dcterms:W3CDTF">2008-01-03T15:11:24Z</dcterms:created>
  <dcterms:modified xsi:type="dcterms:W3CDTF">2014-01-24T16:30:53Z</dcterms:modified>
</cp:coreProperties>
</file>